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660" r:id="rId4"/>
  </p:sldMasterIdLst>
  <p:notesMasterIdLst>
    <p:notesMasterId r:id="rId18"/>
  </p:notesMasterIdLst>
  <p:sldIdLst>
    <p:sldId id="273" r:id="rId5"/>
    <p:sldId id="275" r:id="rId6"/>
    <p:sldId id="284" r:id="rId7"/>
    <p:sldId id="280" r:id="rId8"/>
    <p:sldId id="276" r:id="rId9"/>
    <p:sldId id="277" r:id="rId10"/>
    <p:sldId id="278" r:id="rId11"/>
    <p:sldId id="279" r:id="rId12"/>
    <p:sldId id="285" r:id="rId13"/>
    <p:sldId id="281" r:id="rId14"/>
    <p:sldId id="283" r:id="rId15"/>
    <p:sldId id="282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6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37" autoAdjust="0"/>
  </p:normalViewPr>
  <p:slideViewPr>
    <p:cSldViewPr>
      <p:cViewPr varScale="1">
        <p:scale>
          <a:sx n="79" d="100"/>
          <a:sy n="79" d="100"/>
        </p:scale>
        <p:origin x="-112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84100-14AB-43FF-8807-DA3872032812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88958-4823-4713-8D20-413AB1E28142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0276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320C08-314D-41A1-96FE-5179A48458D9}" type="slidenum">
              <a:rPr lang="en-CA" smtClean="0"/>
              <a:t>‹Nr.›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028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30DF8-23D4-46D8-8961-6C9C54665862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320C08-314D-41A1-96FE-5179A48458D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149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30DF8-23D4-46D8-8961-6C9C54665862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320C08-314D-41A1-96FE-5179A48458D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141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30DF8-23D4-46D8-8961-6C9C54665862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320C08-314D-41A1-96FE-5179A48458D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585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505-5DA0-473F-80AF-62885B7F324D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DE3F-BFE6-4444-BE91-7E958BC7F9B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895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505-5DA0-473F-80AF-62885B7F324D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DE3F-BFE6-4444-BE91-7E958BC7F9B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174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505-5DA0-473F-80AF-62885B7F324D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DE3F-BFE6-4444-BE91-7E958BC7F9B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942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505-5DA0-473F-80AF-62885B7F324D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DE3F-BFE6-4444-BE91-7E958BC7F9B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672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505-5DA0-473F-80AF-62885B7F324D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DE3F-BFE6-4444-BE91-7E958BC7F9B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795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505-5DA0-473F-80AF-62885B7F324D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DE3F-BFE6-4444-BE91-7E958BC7F9B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426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505-5DA0-473F-80AF-62885B7F324D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DE3F-BFE6-4444-BE91-7E958BC7F9B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651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30DF8-23D4-46D8-8961-6C9C54665862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320C08-314D-41A1-96FE-5179A48458D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704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505-5DA0-473F-80AF-62885B7F324D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DE3F-BFE6-4444-BE91-7E958BC7F9B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653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505-5DA0-473F-80AF-62885B7F324D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DE3F-BFE6-4444-BE91-7E958BC7F9B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60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505-5DA0-473F-80AF-62885B7F324D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DE3F-BFE6-4444-BE91-7E958BC7F9B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912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505-5DA0-473F-80AF-62885B7F324D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DE3F-BFE6-4444-BE91-7E958BC7F9B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755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1629-828B-47B3-8991-03E2ED4460B3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12D7-8552-4516-A6F7-07D66E48BD1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915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1629-828B-47B3-8991-03E2ED4460B3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12D7-8552-4516-A6F7-07D66E48BD1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58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1629-828B-47B3-8991-03E2ED4460B3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12D7-8552-4516-A6F7-07D66E48BD1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227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1629-828B-47B3-8991-03E2ED4460B3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12D7-8552-4516-A6F7-07D66E48BD1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245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1629-828B-47B3-8991-03E2ED4460B3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12D7-8552-4516-A6F7-07D66E48BD1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239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1629-828B-47B3-8991-03E2ED4460B3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12D7-8552-4516-A6F7-07D66E48BD1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087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724128" y="404664"/>
            <a:ext cx="273630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176465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30DF8-23D4-46D8-8961-6C9C54665862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320C08-314D-41A1-96FE-5179A48458D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023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1629-828B-47B3-8991-03E2ED4460B3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12D7-8552-4516-A6F7-07D66E48BD1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266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1629-828B-47B3-8991-03E2ED4460B3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12D7-8552-4516-A6F7-07D66E48BD1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198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1629-828B-47B3-8991-03E2ED4460B3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12D7-8552-4516-A6F7-07D66E48BD1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808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1629-828B-47B3-8991-03E2ED4460B3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12D7-8552-4516-A6F7-07D66E48BD1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035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1629-828B-47B3-8991-03E2ED4460B3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12D7-8552-4516-A6F7-07D66E48BD1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44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E520-31F9-47A0-9FCE-5E3D25A0B975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B95-30F7-477C-926A-4A2C43D44BF5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132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E520-31F9-47A0-9FCE-5E3D25A0B975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B95-30F7-477C-926A-4A2C43D44BF5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4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E520-31F9-47A0-9FCE-5E3D25A0B975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B95-30F7-477C-926A-4A2C43D44BF5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15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E520-31F9-47A0-9FCE-5E3D25A0B975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B95-30F7-477C-926A-4A2C43D44BF5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62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E520-31F9-47A0-9FCE-5E3D25A0B975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B95-30F7-477C-926A-4A2C43D44BF5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128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30DF8-23D4-46D8-8961-6C9C54665862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320C08-314D-41A1-96FE-5179A48458D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65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E520-31F9-47A0-9FCE-5E3D25A0B975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B95-30F7-477C-926A-4A2C43D44BF5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361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E520-31F9-47A0-9FCE-5E3D25A0B975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B95-30F7-477C-926A-4A2C43D44BF5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965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E520-31F9-47A0-9FCE-5E3D25A0B975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B95-30F7-477C-926A-4A2C43D44BF5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821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E520-31F9-47A0-9FCE-5E3D25A0B975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B95-30F7-477C-926A-4A2C43D44BF5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478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E520-31F9-47A0-9FCE-5E3D25A0B975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B95-30F7-477C-926A-4A2C43D44BF5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956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E520-31F9-47A0-9FCE-5E3D25A0B975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B95-30F7-477C-926A-4A2C43D44BF5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342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30DF8-23D4-46D8-8961-6C9C54665862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320C08-314D-41A1-96FE-5179A48458D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761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30DF8-23D4-46D8-8961-6C9C54665862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320C08-314D-41A1-96FE-5179A48458D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413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30DF8-23D4-46D8-8961-6C9C54665862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320C08-314D-41A1-96FE-5179A48458D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102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30DF8-23D4-46D8-8961-6C9C54665862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320C08-314D-41A1-96FE-5179A48458D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73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30DF8-23D4-46D8-8961-6C9C54665862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320C08-314D-41A1-96FE-5179A48458D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805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192"/>
            <a:ext cx="9144000" cy="116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Users\kclark\Desktop\logo_iisd_1000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24432"/>
            <a:ext cx="2376264" cy="490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884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9A505-5DA0-473F-80AF-62885B7F324D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CDE3F-BFE6-4444-BE91-7E958BC7F9B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257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01629-828B-47B3-8991-03E2ED4460B3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512D7-8552-4516-A6F7-07D66E48BD1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731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BE520-31F9-47A0-9FCE-5E3D25A0B975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75B95-30F7-477C-926A-4A2C43D44BF5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327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556793"/>
            <a:ext cx="7772400" cy="12241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ES_tradnl" sz="3600" b="1" cap="small" dirty="0" smtClean="0">
                <a:solidFill>
                  <a:schemeClr val="accent3">
                    <a:lumMod val="50000"/>
                  </a:schemeClr>
                </a:solidFill>
              </a:rPr>
              <a:t>Cómo </a:t>
            </a:r>
            <a:r>
              <a:rPr lang="es-ES_tradnl" sz="3600" b="1" cap="small" dirty="0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es-ES_tradnl" sz="3600" b="1" cap="small" dirty="0" smtClean="0">
                <a:solidFill>
                  <a:schemeClr val="accent3">
                    <a:lumMod val="50000"/>
                  </a:schemeClr>
                </a:solidFill>
              </a:rPr>
              <a:t>ntegrar Criterios </a:t>
            </a:r>
            <a:r>
              <a:rPr lang="es-ES_tradnl" sz="3600" b="1" cap="small" dirty="0" smtClean="0">
                <a:solidFill>
                  <a:schemeClr val="accent3">
                    <a:lumMod val="50000"/>
                  </a:schemeClr>
                </a:solidFill>
              </a:rPr>
              <a:t>Ambientales y Sociales en las Decisiones de Contratación</a:t>
            </a:r>
            <a:r>
              <a:rPr lang="es-ES_tradnl" sz="3600" b="1" dirty="0">
                <a:solidFill>
                  <a:srgbClr val="FF0000"/>
                </a:solidFill>
              </a:rPr>
              <a:t/>
            </a:r>
            <a:br>
              <a:rPr lang="es-ES_tradnl" sz="3600" b="1" dirty="0">
                <a:solidFill>
                  <a:srgbClr val="FF0000"/>
                </a:solidFill>
              </a:rPr>
            </a:br>
            <a:endParaRPr lang="es-ES_tradnl" sz="3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31640" y="3717032"/>
            <a:ext cx="6400800" cy="144016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CA" sz="3600" b="1" cap="small" dirty="0" err="1" smtClean="0"/>
              <a:t>Beneficios</a:t>
            </a:r>
            <a:r>
              <a:rPr lang="en-CA" sz="3600" b="1" cap="small" dirty="0" smtClean="0"/>
              <a:t> y </a:t>
            </a:r>
            <a:r>
              <a:rPr lang="en-CA" sz="3600" b="1" cap="small" dirty="0" err="1" smtClean="0"/>
              <a:t>desafíos</a:t>
            </a:r>
            <a:endParaRPr lang="en-CA" sz="3600" b="1" cap="small" dirty="0" smtClean="0"/>
          </a:p>
          <a:p>
            <a:pPr marL="0" indent="0" algn="ctr">
              <a:buNone/>
            </a:pPr>
            <a:endParaRPr lang="en-CA" sz="2600" b="1" cap="small" dirty="0"/>
          </a:p>
          <a:p>
            <a:pPr marL="0" indent="0" algn="ctr">
              <a:buNone/>
            </a:pPr>
            <a:r>
              <a:rPr lang="en-CA" sz="2600" b="1" cap="small" dirty="0" smtClean="0"/>
              <a:t>Marina </a:t>
            </a:r>
            <a:r>
              <a:rPr lang="en-CA" sz="2600" b="1" cap="small" dirty="0" err="1" smtClean="0"/>
              <a:t>Ruete</a:t>
            </a:r>
            <a:endParaRPr lang="en-CA" sz="2600" b="1" cap="small" dirty="0" smtClean="0"/>
          </a:p>
          <a:p>
            <a:pPr marL="0" indent="0" algn="ctr">
              <a:buNone/>
            </a:pPr>
            <a:r>
              <a:rPr lang="en-CA" sz="2600" b="1" cap="small" dirty="0" smtClean="0"/>
              <a:t>27 de </a:t>
            </a:r>
            <a:r>
              <a:rPr lang="en-CA" sz="2600" b="1" cap="small" dirty="0" err="1" smtClean="0"/>
              <a:t>Octubre</a:t>
            </a:r>
            <a:r>
              <a:rPr lang="en-CA" sz="2600" b="1" cap="small" dirty="0" smtClean="0"/>
              <a:t> de 2014</a:t>
            </a:r>
            <a:endParaRPr lang="en-CA" sz="2600" b="1" cap="small" dirty="0"/>
          </a:p>
        </p:txBody>
      </p:sp>
      <p:pic>
        <p:nvPicPr>
          <p:cNvPr id="5" name="Picture 4" descr="C:\Users\kclark\Desktop\IISD_Report_Footer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728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22"/>
          <p:cNvSpPr txBox="1"/>
          <p:nvPr/>
        </p:nvSpPr>
        <p:spPr>
          <a:xfrm>
            <a:off x="971600" y="6111028"/>
            <a:ext cx="6963485" cy="44101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CA" sz="1400" b="1" dirty="0" smtClean="0">
                <a:solidFill>
                  <a:srgbClr val="FFFFFF"/>
                </a:solidFill>
                <a:effectLst/>
                <a:ea typeface="Calibri"/>
                <a:cs typeface="Calibri"/>
              </a:rPr>
              <a:t>www.iisd.org	 ©2014 The International Institute for Sustainable Development</a:t>
            </a:r>
            <a:endParaRPr lang="en-CA" sz="1400" b="1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650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Convenios marco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Convenios</a:t>
            </a:r>
            <a:r>
              <a:rPr lang="en-US" dirty="0" smtClean="0"/>
              <a:t> </a:t>
            </a:r>
            <a:r>
              <a:rPr lang="en-US" dirty="0" err="1" smtClean="0"/>
              <a:t>marco</a:t>
            </a:r>
            <a:r>
              <a:rPr lang="en-US" dirty="0" smtClean="0"/>
              <a:t>: </a:t>
            </a:r>
            <a:r>
              <a:rPr lang="en-US" dirty="0" err="1" smtClean="0"/>
              <a:t>condiciones</a:t>
            </a:r>
            <a:r>
              <a:rPr lang="en-US" dirty="0" smtClean="0"/>
              <a:t> de </a:t>
            </a:r>
            <a:r>
              <a:rPr lang="en-US" dirty="0" err="1" smtClean="0"/>
              <a:t>redimiento</a:t>
            </a:r>
            <a:r>
              <a:rPr lang="en-US" dirty="0" smtClean="0"/>
              <a:t>, </a:t>
            </a:r>
            <a:r>
              <a:rPr lang="en-US" dirty="0" err="1" smtClean="0"/>
              <a:t>monitoreo</a:t>
            </a:r>
            <a:r>
              <a:rPr lang="en-US" dirty="0" smtClean="0"/>
              <a:t>, etc.</a:t>
            </a:r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Europa: división de contratos grandes en partes. Provee acceso a CP.</a:t>
            </a:r>
          </a:p>
          <a:p>
            <a:pPr lvl="1"/>
            <a:r>
              <a:rPr lang="es-ES" dirty="0" smtClean="0"/>
              <a:t>PROBLEMA: ¿</a:t>
            </a:r>
            <a:r>
              <a:rPr lang="es-ES_tradnl" dirty="0" smtClean="0"/>
              <a:t>es eficiente?</a:t>
            </a:r>
            <a:endParaRPr lang="en-U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 descr="j03210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132856"/>
            <a:ext cx="2123728" cy="15149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4437112"/>
            <a:ext cx="3168352" cy="188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2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66130"/>
          </a:xfrm>
        </p:spPr>
        <p:txBody>
          <a:bodyPr/>
          <a:lstStyle/>
          <a:p>
            <a:r>
              <a:rPr lang="es-ES" dirty="0" smtClean="0"/>
              <a:t>Hacia un modelo de servicios</a:t>
            </a:r>
            <a:endParaRPr lang="es-ES" dirty="0"/>
          </a:p>
        </p:txBody>
      </p:sp>
      <p:pic>
        <p:nvPicPr>
          <p:cNvPr id="4" name="Picture 2" descr="http://www.h-alter.org/img/repository/2014/06/default/cirkularna_ekonomija_foto_ilsostenibile_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92896"/>
            <a:ext cx="1691679" cy="16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4176465"/>
          </a:xfrm>
        </p:spPr>
        <p:txBody>
          <a:bodyPr/>
          <a:lstStyle/>
          <a:p>
            <a:r>
              <a:rPr lang="es-ES" sz="2800" dirty="0" smtClean="0"/>
              <a:t>Nueva Tendencia: contratar productos vs. </a:t>
            </a:r>
            <a:r>
              <a:rPr lang="es-ES" sz="2800" b="1" dirty="0" smtClean="0"/>
              <a:t>Contratar servicios</a:t>
            </a:r>
            <a:r>
              <a:rPr lang="es-ES" sz="2800" dirty="0" smtClean="0"/>
              <a:t>. </a:t>
            </a:r>
          </a:p>
          <a:p>
            <a:r>
              <a:rPr lang="es-ES" sz="2800" dirty="0" smtClean="0"/>
              <a:t>Proveedor retiene la propiedad (leasing)/responsable de la fase residual del producto</a:t>
            </a:r>
          </a:p>
          <a:p>
            <a:r>
              <a:rPr lang="es-ES" sz="2800" dirty="0" smtClean="0"/>
              <a:t>Proveedor buscará ser más eficiente</a:t>
            </a:r>
          </a:p>
          <a:p>
            <a:r>
              <a:rPr lang="es-ES" sz="2800" dirty="0" smtClean="0"/>
              <a:t>Ej. Buses. </a:t>
            </a:r>
          </a:p>
          <a:p>
            <a:pPr lvl="1"/>
            <a:r>
              <a:rPr lang="es-ES" sz="2400" dirty="0" smtClean="0"/>
              <a:t>Se contrata un servicio de transporte. Análisis de necesidad: ¿Cuántas personas necesito transportar?¿Cuánto tiempo? </a:t>
            </a:r>
          </a:p>
          <a:p>
            <a:pPr lvl="1"/>
            <a:r>
              <a:rPr lang="es-ES" sz="2400" dirty="0" smtClean="0"/>
              <a:t>Opciones: Alquiler de buses y contratar choferes</a:t>
            </a:r>
            <a:r>
              <a:rPr lang="es-ES" sz="2400" dirty="0"/>
              <a:t>/</a:t>
            </a:r>
            <a:r>
              <a:rPr lang="es-ES" sz="2400" dirty="0" smtClean="0"/>
              <a:t>Alquiler del servicio entero</a:t>
            </a:r>
            <a:endParaRPr lang="es-ES" sz="2400" dirty="0"/>
          </a:p>
          <a:p>
            <a:pPr marL="457200" lvl="1" indent="0">
              <a:buNone/>
            </a:pPr>
            <a:r>
              <a:rPr lang="es-ES" sz="2400" dirty="0" smtClean="0"/>
              <a:t>El riesgo de manejo del servicio de buses pasa al sector privado. 						Ojo! Necesita regulación.</a:t>
            </a:r>
          </a:p>
        </p:txBody>
      </p:sp>
    </p:spTree>
    <p:extLst>
      <p:ext uri="{BB962C8B-B14F-4D97-AF65-F5344CB8AC3E}">
        <p14:creationId xmlns:p14="http://schemas.microsoft.com/office/powerpoint/2010/main" val="286361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573016"/>
            <a:ext cx="2736304" cy="17210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052736"/>
            <a:ext cx="4038600" cy="20193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Conclusiones: Compras Públicas Eficientes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176465"/>
          </a:xfrm>
        </p:spPr>
        <p:txBody>
          <a:bodyPr/>
          <a:lstStyle/>
          <a:p>
            <a:r>
              <a:rPr lang="es-ES" dirty="0" smtClean="0"/>
              <a:t>Si no está siendo eficiente:</a:t>
            </a:r>
          </a:p>
          <a:p>
            <a:r>
              <a:rPr lang="es-ES" dirty="0" smtClean="0"/>
              <a:t>CPS = Compras Públicas</a:t>
            </a:r>
          </a:p>
          <a:p>
            <a:pPr marL="1371600" lvl="3" indent="0">
              <a:buNone/>
            </a:pPr>
            <a:r>
              <a:rPr lang="es-ES" sz="3200" dirty="0" smtClean="0"/>
              <a:t>Inteligentes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				Organizarse! </a:t>
            </a:r>
            <a:endParaRPr lang="es-ES" dirty="0"/>
          </a:p>
          <a:p>
            <a:pPr marL="0" indent="0">
              <a:buNone/>
            </a:pPr>
            <a:r>
              <a:rPr lang="es-ES" sz="2800" dirty="0" smtClean="0"/>
              <a:t>				 Necesitan procesos para ahorrar 				tiempo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36579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kclark\Desktop\IISD_Report_Footer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728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2"/>
          <p:cNvSpPr txBox="1"/>
          <p:nvPr/>
        </p:nvSpPr>
        <p:spPr>
          <a:xfrm>
            <a:off x="971600" y="6111028"/>
            <a:ext cx="6963485" cy="44101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CA" sz="1400" b="1" dirty="0" smtClean="0">
                <a:solidFill>
                  <a:srgbClr val="FFFFFF"/>
                </a:solidFill>
                <a:effectLst/>
                <a:ea typeface="Calibri"/>
                <a:cs typeface="Calibri"/>
              </a:rPr>
              <a:t>www.iisd.org	 ©2014 The International Institute for Sustainable Development</a:t>
            </a:r>
            <a:endParaRPr lang="en-CA" sz="1400" b="1" dirty="0">
              <a:effectLst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3936831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59672A"/>
                </a:solidFill>
              </a:rPr>
              <a:t>International </a:t>
            </a:r>
            <a:r>
              <a:rPr lang="en-US" sz="1200" b="1" dirty="0">
                <a:solidFill>
                  <a:srgbClr val="59672A"/>
                </a:solidFill>
              </a:rPr>
              <a:t>Institute for Sustainable Development</a:t>
            </a:r>
            <a:endParaRPr lang="en-CA" sz="1200" b="1" dirty="0">
              <a:solidFill>
                <a:srgbClr val="59672A"/>
              </a:solidFill>
            </a:endParaRPr>
          </a:p>
          <a:p>
            <a:r>
              <a:rPr lang="en-US" sz="1200" dirty="0" smtClean="0"/>
              <a:t>Head </a:t>
            </a:r>
            <a:r>
              <a:rPr lang="en-US" sz="1200" dirty="0"/>
              <a:t>Office</a:t>
            </a:r>
            <a:endParaRPr lang="en-CA" sz="1200" dirty="0"/>
          </a:p>
          <a:p>
            <a:r>
              <a:rPr lang="en-US" sz="1200" dirty="0"/>
              <a:t>161 Portage Avenue East, 6</a:t>
            </a:r>
            <a:r>
              <a:rPr lang="en-US" sz="1200" baseline="30000" dirty="0"/>
              <a:t>th</a:t>
            </a:r>
            <a:r>
              <a:rPr lang="en-US" sz="1200" dirty="0"/>
              <a:t> Floor, Winnipeg, Manitoba, Canada R3B 0Y4</a:t>
            </a:r>
            <a:endParaRPr lang="en-CA" sz="1200" dirty="0"/>
          </a:p>
          <a:p>
            <a:r>
              <a:rPr lang="en-US" sz="1200" dirty="0"/>
              <a:t>Tel: +1(204)958-7700 | Fax: +1(204) 958-7710 | Website: www.iisd.org</a:t>
            </a:r>
            <a:endParaRPr lang="en-CA" sz="1200" dirty="0"/>
          </a:p>
          <a:p>
            <a:endParaRPr lang="en-CA" sz="1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187624" y="203200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¡</a:t>
            </a:r>
            <a:r>
              <a:rPr lang="es-ES" sz="2800" b="1" dirty="0" smtClean="0"/>
              <a:t>Gracias!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85554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32656"/>
            <a:ext cx="7563584" cy="66858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s-ES" sz="3600" dirty="0" smtClean="0"/>
              <a:t>Valor por </a:t>
            </a:r>
            <a:br>
              <a:rPr lang="es-ES" sz="3600" dirty="0" smtClean="0"/>
            </a:br>
            <a:r>
              <a:rPr lang="es-ES" sz="3600" dirty="0" smtClean="0"/>
              <a:t>dinero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504" y="2204864"/>
            <a:ext cx="2664296" cy="2088232"/>
          </a:xfrm>
        </p:spPr>
        <p:txBody>
          <a:bodyPr/>
          <a:lstStyle/>
          <a:p>
            <a:pPr lvl="0"/>
            <a:r>
              <a:rPr lang="en-US" sz="2400" dirty="0" err="1" smtClean="0"/>
              <a:t>VpD</a:t>
            </a:r>
            <a:r>
              <a:rPr lang="en-US" sz="2400" dirty="0" smtClean="0"/>
              <a:t> </a:t>
            </a:r>
            <a:r>
              <a:rPr lang="en-US" sz="2400" dirty="0" err="1" smtClean="0"/>
              <a:t>puede</a:t>
            </a:r>
            <a:r>
              <a:rPr lang="en-US" sz="2400" dirty="0" smtClean="0"/>
              <a:t> </a:t>
            </a:r>
            <a:r>
              <a:rPr lang="en-US" sz="2400" dirty="0" err="1" smtClean="0"/>
              <a:t>ser</a:t>
            </a:r>
            <a:r>
              <a:rPr lang="en-US" sz="2400" dirty="0" smtClean="0"/>
              <a:t> </a:t>
            </a:r>
            <a:r>
              <a:rPr lang="en-US" sz="2400" dirty="0" err="1" smtClean="0"/>
              <a:t>incluido</a:t>
            </a:r>
            <a:r>
              <a:rPr lang="en-US" sz="2400" dirty="0" smtClean="0"/>
              <a:t> en </a:t>
            </a:r>
            <a:r>
              <a:rPr lang="en-US" sz="2400" dirty="0" err="1" smtClean="0"/>
              <a:t>varias</a:t>
            </a:r>
            <a:r>
              <a:rPr lang="en-US" sz="2400" dirty="0" smtClean="0"/>
              <a:t> </a:t>
            </a:r>
            <a:r>
              <a:rPr lang="en-US" sz="2400" dirty="0" err="1" smtClean="0"/>
              <a:t>partes</a:t>
            </a:r>
            <a:r>
              <a:rPr lang="en-US" sz="2400" dirty="0" smtClean="0"/>
              <a:t> del </a:t>
            </a:r>
            <a:r>
              <a:rPr lang="en-US" sz="2400" dirty="0" err="1" smtClean="0"/>
              <a:t>ciclo</a:t>
            </a:r>
            <a:r>
              <a:rPr lang="en-US" sz="2400" dirty="0" smtClean="0"/>
              <a:t> de </a:t>
            </a:r>
            <a:r>
              <a:rPr lang="en-US" sz="2400" dirty="0" err="1" smtClean="0"/>
              <a:t>compras</a:t>
            </a:r>
            <a:r>
              <a:rPr lang="en-US" sz="2400" dirty="0" smtClean="0"/>
              <a:t> públicas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93233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66130"/>
          </a:xfrm>
        </p:spPr>
        <p:txBody>
          <a:bodyPr/>
          <a:lstStyle/>
          <a:p>
            <a:r>
              <a:rPr lang="es-ES" dirty="0" smtClean="0"/>
              <a:t>¿</a:t>
            </a:r>
            <a:r>
              <a:rPr lang="es-ES_tradnl" dirty="0" smtClean="0"/>
              <a:t>Dónde Comenzar?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968553"/>
          </a:xfrm>
        </p:spPr>
        <p:txBody>
          <a:bodyPr/>
          <a:lstStyle/>
          <a:p>
            <a:r>
              <a:rPr lang="es-ES" dirty="0" smtClean="0"/>
              <a:t>Elegir los productos y servicios correctos:</a:t>
            </a:r>
          </a:p>
          <a:p>
            <a:endParaRPr lang="es-ES" sz="1200" dirty="0"/>
          </a:p>
          <a:p>
            <a:pPr lvl="1"/>
            <a:r>
              <a:rPr lang="es-ES" dirty="0" smtClean="0"/>
              <a:t>Área de mayor gasto de CP</a:t>
            </a:r>
          </a:p>
          <a:p>
            <a:pPr lvl="1"/>
            <a:r>
              <a:rPr lang="es-ES" dirty="0" smtClean="0"/>
              <a:t>Productos cuyo gasto impacte el mercado</a:t>
            </a:r>
            <a:endParaRPr lang="es-ES" dirty="0"/>
          </a:p>
          <a:p>
            <a:pPr lvl="1"/>
            <a:r>
              <a:rPr lang="es-ES" dirty="0" smtClean="0"/>
              <a:t>Trate problemas ambientales a solucionar</a:t>
            </a:r>
            <a:endParaRPr lang="es-ES" dirty="0"/>
          </a:p>
          <a:p>
            <a:pPr lvl="1"/>
            <a:r>
              <a:rPr lang="es-ES" dirty="0" smtClean="0"/>
              <a:t>Generación de empleo</a:t>
            </a:r>
          </a:p>
          <a:p>
            <a:pPr lvl="1"/>
            <a:r>
              <a:rPr lang="es-ES" dirty="0" smtClean="0"/>
              <a:t>Sector prioritario para el desarrollo industrial</a:t>
            </a:r>
          </a:p>
          <a:p>
            <a:pPr lvl="1"/>
            <a:r>
              <a:rPr lang="es-ES" dirty="0" smtClean="0"/>
              <a:t>Visible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4869160"/>
            <a:ext cx="3353172" cy="169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1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66130"/>
          </a:xfrm>
        </p:spPr>
        <p:txBody>
          <a:bodyPr/>
          <a:lstStyle/>
          <a:p>
            <a:r>
              <a:rPr lang="es-ES" dirty="0" smtClean="0"/>
              <a:t>¿</a:t>
            </a:r>
            <a:r>
              <a:rPr lang="es-ES_tradnl" dirty="0" smtClean="0"/>
              <a:t>Dónde Comenzar?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4536505"/>
          </a:xfrm>
        </p:spPr>
        <p:txBody>
          <a:bodyPr/>
          <a:lstStyle/>
          <a:p>
            <a:r>
              <a:rPr lang="es-ES" dirty="0" smtClean="0"/>
              <a:t>Ejemplo para elegir los productos y 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servicios correctos: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205894"/>
              </p:ext>
            </p:extLst>
          </p:nvPr>
        </p:nvGraphicFramePr>
        <p:xfrm>
          <a:off x="539552" y="2276872"/>
          <a:ext cx="7824192" cy="39420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912096"/>
                <a:gridCol w="3912096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Categorías para la elección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Ejemplo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i="1" dirty="0" smtClean="0"/>
                        <a:t>Área de mayor gastos de CP</a:t>
                      </a:r>
                      <a:endParaRPr lang="es-E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Buses/Gua</a:t>
                      </a:r>
                      <a:r>
                        <a:rPr lang="es-ES" baseline="0" dirty="0" smtClean="0"/>
                        <a:t>guas/Colectivos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i="1" dirty="0" smtClean="0"/>
                        <a:t>Productos cuyo gasto impacte e</a:t>
                      </a:r>
                      <a:r>
                        <a:rPr lang="es-ES" i="1" baseline="0" dirty="0" smtClean="0"/>
                        <a:t>l mercado</a:t>
                      </a:r>
                      <a:endParaRPr lang="es-E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Buses de motores </a:t>
                      </a:r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para reducir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 emisiones de CO2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i="1" dirty="0" smtClean="0"/>
                        <a:t>Trate </a:t>
                      </a:r>
                      <a:r>
                        <a:rPr lang="es-ES" i="1" baseline="0" dirty="0" smtClean="0"/>
                        <a:t>problemas ambientales a solucionar </a:t>
                      </a:r>
                      <a:endParaRPr lang="es-E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Calidad del aire urbano pobre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i="1" dirty="0" smtClean="0"/>
                        <a:t>Sector</a:t>
                      </a:r>
                      <a:r>
                        <a:rPr lang="es-ES" i="1" baseline="0" dirty="0" smtClean="0"/>
                        <a:t> prioritario para el desarrollo industrial</a:t>
                      </a:r>
                      <a:endParaRPr lang="es-ES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Industria automovilística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i="1" dirty="0" smtClean="0"/>
                        <a:t>Generación de empleo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Especialistas</a:t>
                      </a:r>
                      <a:r>
                        <a:rPr lang="es-ES" baseline="0" dirty="0" smtClean="0"/>
                        <a:t> de la industria automovilística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i="1" dirty="0" smtClean="0"/>
                        <a:t>Visibilidad</a:t>
                      </a:r>
                      <a:endParaRPr lang="es-E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Por problemas ambientales/desarrollo</a:t>
                      </a:r>
                      <a:r>
                        <a:rPr lang="es-ES" baseline="0" dirty="0" smtClean="0"/>
                        <a:t> de nueva industria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116632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6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smtClean="0"/>
              <a:t>En el ciclo de compras: Precalificación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268760"/>
            <a:ext cx="5976664" cy="4176465"/>
          </a:xfrm>
        </p:spPr>
        <p:txBody>
          <a:bodyPr/>
          <a:lstStyle/>
          <a:p>
            <a:pPr marL="0" indent="0">
              <a:buNone/>
            </a:pPr>
            <a:r>
              <a:rPr lang="es-ES" sz="2800" dirty="0" smtClean="0"/>
              <a:t>Para precalificar:</a:t>
            </a:r>
          </a:p>
          <a:p>
            <a:r>
              <a:rPr lang="es-ES" sz="2400" dirty="0" smtClean="0"/>
              <a:t>Proveedores deben monitorear y reportar sobre su rendimiento ambiental. Ej. De acuerdo a GRI (Global </a:t>
            </a:r>
            <a:r>
              <a:rPr lang="es-ES" sz="2400" dirty="0" err="1" smtClean="0"/>
              <a:t>Reporting</a:t>
            </a:r>
            <a:r>
              <a:rPr lang="es-ES" sz="2400" dirty="0" smtClean="0"/>
              <a:t> </a:t>
            </a:r>
            <a:r>
              <a:rPr lang="es-ES" sz="2400" dirty="0" err="1" smtClean="0"/>
              <a:t>Initiative</a:t>
            </a:r>
            <a:r>
              <a:rPr lang="es-ES" sz="2400" dirty="0" smtClean="0"/>
              <a:t>)</a:t>
            </a:r>
          </a:p>
          <a:p>
            <a:r>
              <a:rPr lang="es-ES" sz="2400" dirty="0" smtClean="0"/>
              <a:t>U obtener certificación sobre rendimiento social u ambiental. Ej. ISO 14001, ISO 26000 </a:t>
            </a:r>
            <a:r>
              <a:rPr lang="es-ES" sz="2400" dirty="0" err="1" smtClean="0"/>
              <a:t>Resp</a:t>
            </a:r>
            <a:r>
              <a:rPr lang="es-ES" sz="2400" dirty="0" smtClean="0"/>
              <a:t> Social (solo guía), </a:t>
            </a:r>
            <a:r>
              <a:rPr lang="es-ES" sz="2400" dirty="0" smtClean="0">
                <a:solidFill>
                  <a:srgbClr val="000000"/>
                </a:solidFill>
              </a:rPr>
              <a:t>Social </a:t>
            </a:r>
            <a:r>
              <a:rPr lang="es-ES" sz="2400" dirty="0" err="1" smtClean="0">
                <a:solidFill>
                  <a:srgbClr val="000000"/>
                </a:solidFill>
              </a:rPr>
              <a:t>Accountability</a:t>
            </a:r>
            <a:r>
              <a:rPr lang="es-ES" sz="2400" dirty="0" smtClean="0">
                <a:solidFill>
                  <a:srgbClr val="000000"/>
                </a:solidFill>
              </a:rPr>
              <a:t> </a:t>
            </a:r>
            <a:r>
              <a:rPr lang="es-ES" sz="2400" dirty="0" smtClean="0"/>
              <a:t>8000</a:t>
            </a:r>
          </a:p>
          <a:p>
            <a:r>
              <a:rPr lang="es-ES" sz="2400" dirty="0" smtClean="0"/>
              <a:t>Listadas en el Índice de Sostenibilidad (Bolsas de Valores de Lima, Santiago, México, Colombia)</a:t>
            </a:r>
            <a:endParaRPr lang="es-E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2636912"/>
            <a:ext cx="1368152" cy="20599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5013176"/>
            <a:ext cx="1663576" cy="152823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1124744"/>
            <a:ext cx="2888434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9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400" dirty="0" smtClean="0"/>
              <a:t>Especificaciones y criterios de adjudicación</a:t>
            </a:r>
            <a:endParaRPr lang="es-ES" sz="3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176465"/>
          </a:xfrm>
        </p:spPr>
        <p:txBody>
          <a:bodyPr/>
          <a:lstStyle/>
          <a:p>
            <a:r>
              <a:rPr lang="es-ES" sz="2600" dirty="0" smtClean="0"/>
              <a:t>Situación:</a:t>
            </a:r>
          </a:p>
          <a:p>
            <a:pPr lvl="1"/>
            <a:r>
              <a:rPr lang="es-ES" sz="2600" dirty="0" smtClean="0"/>
              <a:t>Se quiere comenzar a implementar CPS</a:t>
            </a:r>
          </a:p>
          <a:p>
            <a:pPr lvl="1"/>
            <a:r>
              <a:rPr lang="es-ES" sz="2600" dirty="0" smtClean="0"/>
              <a:t>No sabemos si el mercado podrá responder </a:t>
            </a:r>
            <a:endParaRPr lang="es-ES" sz="2600" dirty="0"/>
          </a:p>
          <a:p>
            <a:pPr lvl="1"/>
            <a:r>
              <a:rPr lang="es-ES" sz="2600" dirty="0" smtClean="0"/>
              <a:t>No queremos re-tender si nadie ofrece</a:t>
            </a:r>
          </a:p>
          <a:p>
            <a:r>
              <a:rPr lang="es-ES" sz="2600" dirty="0" smtClean="0"/>
              <a:t>3 Opciones:</a:t>
            </a:r>
          </a:p>
          <a:p>
            <a:pPr lvl="1"/>
            <a:r>
              <a:rPr lang="es-ES" sz="2600" dirty="0" smtClean="0"/>
              <a:t>En los Criterios de Adjudicación: Criterios opcionales y puntos adicionales. Lo evaluaremos después</a:t>
            </a:r>
          </a:p>
          <a:p>
            <a:pPr lvl="1"/>
            <a:r>
              <a:rPr lang="es-ES" sz="2600" dirty="0" smtClean="0">
                <a:solidFill>
                  <a:srgbClr val="000000"/>
                </a:solidFill>
              </a:rPr>
              <a:t>Proveer tiempo: “</a:t>
            </a:r>
            <a:r>
              <a:rPr lang="es-ES" sz="2600" dirty="0" smtClean="0"/>
              <a:t>en la próxima licitación solicitaremos productos con características ambientales”</a:t>
            </a:r>
          </a:p>
          <a:p>
            <a:pPr lvl="1"/>
            <a:r>
              <a:rPr lang="es-ES" sz="2600" dirty="0" smtClean="0"/>
              <a:t>Si el mercado es maduro: criterios obligatorios</a:t>
            </a:r>
          </a:p>
          <a:p>
            <a:pPr lvl="1"/>
            <a:endParaRPr lang="es-ES" dirty="0" smtClean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989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Condiciones Contractuales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Para que el proveedor cumpla con sus compromisos ambientales: incluirlo en el contrato! </a:t>
            </a:r>
          </a:p>
          <a:p>
            <a:endParaRPr lang="es-ES" dirty="0" smtClean="0"/>
          </a:p>
          <a:p>
            <a:r>
              <a:rPr lang="es-ES" dirty="0" smtClean="0"/>
              <a:t>Se necesita monitoreo</a:t>
            </a:r>
          </a:p>
          <a:p>
            <a:pPr lvl="1"/>
            <a:r>
              <a:rPr lang="es-ES" dirty="0" smtClean="0"/>
              <a:t>PROBLEMA: el agente de compra no es el consumidor final ¿Es su responsabilidad? ¿o deben ser los consumidores?</a:t>
            </a:r>
            <a:endParaRPr lang="es-ES" dirty="0"/>
          </a:p>
        </p:txBody>
      </p:sp>
      <p:pic>
        <p:nvPicPr>
          <p:cNvPr id="4" name="Imagen 3" descr="j03210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564904"/>
            <a:ext cx="2123728" cy="151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8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smtClean="0"/>
              <a:t>Programas de Compras Preferenciales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512" y="980728"/>
            <a:ext cx="8517632" cy="4176465"/>
          </a:xfrm>
        </p:spPr>
        <p:txBody>
          <a:bodyPr/>
          <a:lstStyle/>
          <a:p>
            <a:r>
              <a:rPr lang="es-ES" dirty="0" smtClean="0"/>
              <a:t>Tipos de apoyo:</a:t>
            </a:r>
          </a:p>
          <a:p>
            <a:pPr lvl="1"/>
            <a:r>
              <a:rPr lang="es-ES" sz="2400" dirty="0" err="1" smtClean="0"/>
              <a:t>PYMEs</a:t>
            </a:r>
            <a:endParaRPr lang="es-ES" sz="2400" dirty="0" smtClean="0"/>
          </a:p>
          <a:p>
            <a:pPr lvl="1"/>
            <a:r>
              <a:rPr lang="es-ES" sz="2400" dirty="0" smtClean="0"/>
              <a:t>Derechos laborales y sociales</a:t>
            </a:r>
          </a:p>
          <a:p>
            <a:pPr lvl="1"/>
            <a:r>
              <a:rPr lang="es-ES" sz="2400" dirty="0" smtClean="0"/>
              <a:t>Igualdad de oportunidades (género, </a:t>
            </a:r>
          </a:p>
          <a:p>
            <a:pPr marL="457200" lvl="1" indent="0">
              <a:buNone/>
            </a:pPr>
            <a:r>
              <a:rPr lang="es-ES" sz="2400" dirty="0" smtClean="0"/>
              <a:t>discapacidades, excluidos sociales)</a:t>
            </a:r>
          </a:p>
          <a:p>
            <a:r>
              <a:rPr lang="en-US" dirty="0" err="1" smtClean="0"/>
              <a:t>Difícil</a:t>
            </a:r>
            <a:r>
              <a:rPr lang="en-US" dirty="0" smtClean="0"/>
              <a:t> a no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existan</a:t>
            </a:r>
            <a:r>
              <a:rPr lang="en-US" dirty="0" smtClean="0"/>
              <a:t> </a:t>
            </a:r>
            <a:r>
              <a:rPr lang="en-US" dirty="0" err="1" smtClean="0"/>
              <a:t>acuerdos</a:t>
            </a:r>
            <a:r>
              <a:rPr lang="en-US" dirty="0"/>
              <a:t>/</a:t>
            </a:r>
            <a:r>
              <a:rPr lang="en-US" dirty="0" err="1" smtClean="0"/>
              <a:t>convenios</a:t>
            </a:r>
            <a:r>
              <a:rPr lang="en-US" dirty="0" smtClean="0"/>
              <a:t> </a:t>
            </a:r>
            <a:r>
              <a:rPr lang="en-US" dirty="0" err="1" smtClean="0"/>
              <a:t>marco</a:t>
            </a:r>
            <a:endParaRPr lang="en-US" dirty="0" smtClean="0"/>
          </a:p>
          <a:p>
            <a:pPr lvl="1"/>
            <a:r>
              <a:rPr lang="en-US" dirty="0" err="1" smtClean="0"/>
              <a:t>Excepción</a:t>
            </a:r>
            <a:r>
              <a:rPr lang="en-US" dirty="0" smtClean="0"/>
              <a:t>: </a:t>
            </a:r>
            <a:r>
              <a:rPr lang="en-US" dirty="0" err="1" smtClean="0"/>
              <a:t>municipalidades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demanda</a:t>
            </a:r>
            <a:r>
              <a:rPr lang="en-US" dirty="0" smtClean="0"/>
              <a:t> visible a </a:t>
            </a:r>
            <a:r>
              <a:rPr lang="en-US" dirty="0" err="1" smtClean="0"/>
              <a:t>nivel</a:t>
            </a:r>
            <a:r>
              <a:rPr lang="en-US" dirty="0" smtClean="0"/>
              <a:t> local). 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nivel</a:t>
            </a:r>
            <a:r>
              <a:rPr lang="en-US" dirty="0" smtClean="0"/>
              <a:t> federal: </a:t>
            </a:r>
            <a:r>
              <a:rPr lang="en-US" dirty="0" err="1" smtClean="0"/>
              <a:t>acuerdos</a:t>
            </a:r>
            <a:r>
              <a:rPr lang="en-US" dirty="0" smtClean="0"/>
              <a:t> </a:t>
            </a:r>
            <a:r>
              <a:rPr lang="en-US" dirty="0" err="1" smtClean="0"/>
              <a:t>marco</a:t>
            </a:r>
            <a:r>
              <a:rPr lang="en-US" dirty="0" smtClean="0"/>
              <a:t> </a:t>
            </a:r>
            <a:r>
              <a:rPr lang="en-US" dirty="0" err="1" smtClean="0"/>
              <a:t>sino</a:t>
            </a:r>
            <a:r>
              <a:rPr lang="en-US" dirty="0" smtClean="0">
                <a:solidFill>
                  <a:srgbClr val="000000"/>
                </a:solidFill>
              </a:rPr>
              <a:t> la </a:t>
            </a:r>
            <a:r>
              <a:rPr lang="en-US" dirty="0" err="1" smtClean="0">
                <a:solidFill>
                  <a:srgbClr val="000000"/>
                </a:solidFill>
              </a:rPr>
              <a:t>implementación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será</a:t>
            </a:r>
            <a:r>
              <a:rPr lang="en-US" dirty="0" smtClean="0">
                <a:solidFill>
                  <a:srgbClr val="000000"/>
                </a:solidFill>
              </a:rPr>
              <a:t> un </a:t>
            </a:r>
            <a:r>
              <a:rPr lang="en-US" dirty="0" err="1" smtClean="0">
                <a:solidFill>
                  <a:srgbClr val="000000"/>
                </a:solidFill>
              </a:rPr>
              <a:t>desafío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dirty="0" smtClean="0"/>
              <a:t> </a:t>
            </a:r>
          </a:p>
        </p:txBody>
      </p:sp>
      <p:pic>
        <p:nvPicPr>
          <p:cNvPr id="5" name="Imagen 4" descr="_MG_25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908720"/>
            <a:ext cx="2016224" cy="260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0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488" y="3389916"/>
            <a:ext cx="4608512" cy="34563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/>
              <a:t>Programas de Compras Preferenciales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¿Estamos eligiendo ganadores? </a:t>
            </a:r>
          </a:p>
          <a:p>
            <a:pPr lvl="1"/>
            <a:r>
              <a:rPr lang="es-ES" dirty="0" smtClean="0"/>
              <a:t>Impacto: ¿Más competentes, más empleo, innovación, productos más verdes?</a:t>
            </a:r>
          </a:p>
          <a:p>
            <a:r>
              <a:rPr lang="es-ES" dirty="0" smtClean="0"/>
              <a:t>Medir el impacto para que recompense al contribuyente (</a:t>
            </a:r>
            <a:r>
              <a:rPr lang="es-ES" dirty="0" err="1" smtClean="0"/>
              <a:t>VfM</a:t>
            </a:r>
            <a:r>
              <a:rPr lang="es-ES" dirty="0"/>
              <a:t>)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718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7782</TotalTime>
  <Words>615</Words>
  <Application>Microsoft Macintosh PowerPoint</Application>
  <PresentationFormat>Presentación en pantalla (4:3)</PresentationFormat>
  <Paragraphs>92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Office Theme</vt:lpstr>
      <vt:lpstr>1_Custom Design</vt:lpstr>
      <vt:lpstr>2_Custom Design</vt:lpstr>
      <vt:lpstr>Custom Design</vt:lpstr>
      <vt:lpstr>Cómo Integrar Criterios Ambientales y Sociales en las Decisiones de Contratación </vt:lpstr>
      <vt:lpstr>Valor por  dinero</vt:lpstr>
      <vt:lpstr>¿Dónde Comenzar?</vt:lpstr>
      <vt:lpstr>¿Dónde Comenzar?</vt:lpstr>
      <vt:lpstr>En el ciclo de compras: Precalificación</vt:lpstr>
      <vt:lpstr>Especificaciones y criterios de adjudicación</vt:lpstr>
      <vt:lpstr>Condiciones Contractuales</vt:lpstr>
      <vt:lpstr>Programas de Compras Preferenciales</vt:lpstr>
      <vt:lpstr>Programas de Compras Preferenciales</vt:lpstr>
      <vt:lpstr>Convenios marco</vt:lpstr>
      <vt:lpstr>Hacia un modelo de servicios</vt:lpstr>
      <vt:lpstr>Conclusiones: Compras Públicas Eficientes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Clark</dc:creator>
  <cp:lastModifiedBy>Marina Marina</cp:lastModifiedBy>
  <cp:revision>92</cp:revision>
  <dcterms:created xsi:type="dcterms:W3CDTF">2012-11-30T19:33:15Z</dcterms:created>
  <dcterms:modified xsi:type="dcterms:W3CDTF">2014-10-24T19:42:33Z</dcterms:modified>
</cp:coreProperties>
</file>